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3" r:id="rId2"/>
    <p:sldId id="332" r:id="rId3"/>
    <p:sldId id="336" r:id="rId4"/>
    <p:sldId id="334" r:id="rId5"/>
    <p:sldId id="343" r:id="rId6"/>
    <p:sldId id="345" r:id="rId7"/>
    <p:sldId id="346" r:id="rId8"/>
    <p:sldId id="347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77" userDrawn="1">
          <p15:clr>
            <a:srgbClr val="A4A3A4"/>
          </p15:clr>
        </p15:guide>
        <p15:guide id="2" pos="1451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9D9A"/>
    <a:srgbClr val="6D6A73"/>
    <a:srgbClr val="565656"/>
    <a:srgbClr val="EDA7A7"/>
    <a:srgbClr val="F7EEEF"/>
    <a:srgbClr val="DECECE"/>
    <a:srgbClr val="786779"/>
    <a:srgbClr val="D6CBC9"/>
    <a:srgbClr val="ECE7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6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86" y="341"/>
      </p:cViewPr>
      <p:guideLst>
        <p:guide orient="horz" pos="2777"/>
        <p:guide pos="145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073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95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32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6768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5C795547-9B42-42AB-B5C2-E0C875DCDD93}"/>
              </a:ext>
            </a:extLst>
          </p:cNvPr>
          <p:cNvGrpSpPr/>
          <p:nvPr userDrawn="1"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CB5F61E-4AF9-45EF-BDD8-0589EF355D56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44238BB-EA5C-4F09-A3E8-F37CF5ECA6BE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FBD9F10-E06E-4090-91DF-60BAF4C06FCF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F74B40E-AE59-4528-9F60-C4CDD8E71BE4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4ADE5E95-5921-44A0-9A2F-A11CD91D08F1}"/>
              </a:ext>
            </a:extLst>
          </p:cNvPr>
          <p:cNvSpPr/>
          <p:nvPr userDrawn="1"/>
        </p:nvSpPr>
        <p:spPr>
          <a:xfrm>
            <a:off x="0" y="234950"/>
            <a:ext cx="9144000" cy="4673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16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5C795547-9B42-42AB-B5C2-E0C875DCDD93}"/>
              </a:ext>
            </a:extLst>
          </p:cNvPr>
          <p:cNvGrpSpPr/>
          <p:nvPr userDrawn="1"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CB5F61E-4AF9-45EF-BDD8-0589EF355D56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44238BB-EA5C-4F09-A3E8-F37CF5ECA6BE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FBD9F10-E06E-4090-91DF-60BAF4C06FCF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F74B40E-AE59-4528-9F60-C4CDD8E71BE4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4ADE5E95-5921-44A0-9A2F-A11CD91D08F1}"/>
              </a:ext>
            </a:extLst>
          </p:cNvPr>
          <p:cNvSpPr/>
          <p:nvPr userDrawn="1"/>
        </p:nvSpPr>
        <p:spPr>
          <a:xfrm>
            <a:off x="0" y="234950"/>
            <a:ext cx="9144000" cy="4673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51ECE62-E1DF-4CDF-88FA-954D1D53EB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4738" y="1173992"/>
            <a:ext cx="1913810" cy="15788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6B229F6-1F4A-41ED-B340-B07D95CEA9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78254" y="1173992"/>
            <a:ext cx="1913810" cy="15788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7D36412-C201-40F6-B839-0B1D615EDC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07106" y="1173992"/>
            <a:ext cx="1913810" cy="15788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AE631065-C19E-4672-8BB0-2CEE9D176CB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59731" y="1173992"/>
            <a:ext cx="1913810" cy="15788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CA2D269-6789-4B03-AC7A-2BAC5675F4B0}"/>
              </a:ext>
            </a:extLst>
          </p:cNvPr>
          <p:cNvSpPr/>
          <p:nvPr userDrawn="1"/>
        </p:nvSpPr>
        <p:spPr>
          <a:xfrm>
            <a:off x="227406" y="2842894"/>
            <a:ext cx="1928474" cy="14446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64C0794-B5A6-453A-BC68-EF5CD826FFF2}"/>
              </a:ext>
            </a:extLst>
          </p:cNvPr>
          <p:cNvSpPr/>
          <p:nvPr userDrawn="1"/>
        </p:nvSpPr>
        <p:spPr>
          <a:xfrm>
            <a:off x="2471478" y="2842894"/>
            <a:ext cx="1928474" cy="14446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ED99F07-DC2D-4177-BA90-C2E036924FE9}"/>
              </a:ext>
            </a:extLst>
          </p:cNvPr>
          <p:cNvSpPr/>
          <p:nvPr userDrawn="1"/>
        </p:nvSpPr>
        <p:spPr>
          <a:xfrm>
            <a:off x="4694792" y="2842894"/>
            <a:ext cx="1928474" cy="14446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3B0DBC7-232E-41F3-8FEC-1613E228612A}"/>
              </a:ext>
            </a:extLst>
          </p:cNvPr>
          <p:cNvSpPr/>
          <p:nvPr userDrawn="1"/>
        </p:nvSpPr>
        <p:spPr>
          <a:xfrm>
            <a:off x="6959731" y="2842894"/>
            <a:ext cx="1928474" cy="14446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00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337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52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97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24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38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282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96AAE-631E-41FD-8FC9-6EAFB56BE33E}" type="datetimeFigureOut">
              <a:rPr lang="zh-CN" altLang="en-US" smtClean="0"/>
              <a:t>2021/10/17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9AB58-482A-49A7-97BE-25AC2FA89E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247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blog.csdn.net/weixin_38937890/article/details/97766442?utm_medium=distribute.pc_relevant.none-task-blog-2%7Edefault%7EBlogCommendFromBaidu%7Edefault-14.no_search_link&amp;depth_1-utm_source=distribute.pc_relevant.none-task-blog-2%7Edefault%7EBlogCommendFromBaidu%7Edefault-14.no_search_lin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hyperlink" Target="https://blog.csdn.net/qq_35263780/article/details/85932362?utm_medium=distribute.pc_relevant.none-task-blog-2%7Edefault%7ECTRLIST%7Edefault-9.no_search_link&amp;depth_1-utm_source=distribute.pc_relevant.none-task-blog-2%7Edefault%7ECTRLIST%7Edefault-9.no_search_lin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partfaliaz.com/graphic-designers/3d-typography-quote-experiment-chris-labrooy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iyiying/work/blob/main/%E6%96%87%E6%9C%AC%E5%8F%AF%E8%A7%86%E5%8C%9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59AFF4-B3B1-4BE9-86D6-FB9923BD62D6}"/>
              </a:ext>
            </a:extLst>
          </p:cNvPr>
          <p:cNvGrpSpPr/>
          <p:nvPr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4A66AD2-9B76-4721-8DB3-61CABC6D32FC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D7844A3-6106-4E94-884B-8556E637BE61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B2831A4-F7FF-4129-930A-9E0AC1F8E206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AFA2AB6-8829-4ADB-A947-75708AE87BF2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DEDD789-E091-4461-8559-30EFD46EDDE8}"/>
              </a:ext>
            </a:extLst>
          </p:cNvPr>
          <p:cNvSpPr/>
          <p:nvPr/>
        </p:nvSpPr>
        <p:spPr>
          <a:xfrm>
            <a:off x="0" y="655782"/>
            <a:ext cx="9144000" cy="369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711F09A-0BA5-4A91-820C-1DED0B190A5E}"/>
              </a:ext>
            </a:extLst>
          </p:cNvPr>
          <p:cNvSpPr/>
          <p:nvPr/>
        </p:nvSpPr>
        <p:spPr bwMode="auto">
          <a:xfrm>
            <a:off x="2504765" y="1982774"/>
            <a:ext cx="413446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文本可视化案例</a:t>
            </a: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F11A7217-3224-45E3-9157-43399067FD5C}"/>
              </a:ext>
            </a:extLst>
          </p:cNvPr>
          <p:cNvSpPr/>
          <p:nvPr/>
        </p:nvSpPr>
        <p:spPr>
          <a:xfrm>
            <a:off x="3073275" y="3837565"/>
            <a:ext cx="206964" cy="20696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CD34D3F0-9F52-468D-8E8F-AA605A8D81F4}"/>
              </a:ext>
            </a:extLst>
          </p:cNvPr>
          <p:cNvSpPr>
            <a:spLocks noEditPoints="1"/>
          </p:cNvSpPr>
          <p:nvPr/>
        </p:nvSpPr>
        <p:spPr bwMode="auto">
          <a:xfrm>
            <a:off x="3139865" y="3878614"/>
            <a:ext cx="73785" cy="124866"/>
          </a:xfrm>
          <a:custGeom>
            <a:avLst/>
            <a:gdLst>
              <a:gd name="T0" fmla="*/ 340 w 381"/>
              <a:gd name="T1" fmla="*/ 360 h 645"/>
              <a:gd name="T2" fmla="*/ 41 w 381"/>
              <a:gd name="T3" fmla="*/ 360 h 645"/>
              <a:gd name="T4" fmla="*/ 6 w 381"/>
              <a:gd name="T5" fmla="*/ 328 h 645"/>
              <a:gd name="T6" fmla="*/ 1 w 381"/>
              <a:gd name="T7" fmla="*/ 273 h 645"/>
              <a:gd name="T8" fmla="*/ 19 w 381"/>
              <a:gd name="T9" fmla="*/ 254 h 645"/>
              <a:gd name="T10" fmla="*/ 362 w 381"/>
              <a:gd name="T11" fmla="*/ 254 h 645"/>
              <a:gd name="T12" fmla="*/ 380 w 381"/>
              <a:gd name="T13" fmla="*/ 273 h 645"/>
              <a:gd name="T14" fmla="*/ 375 w 381"/>
              <a:gd name="T15" fmla="*/ 328 h 645"/>
              <a:gd name="T16" fmla="*/ 340 w 381"/>
              <a:gd name="T17" fmla="*/ 360 h 645"/>
              <a:gd name="T18" fmla="*/ 337 w 381"/>
              <a:gd name="T19" fmla="*/ 378 h 645"/>
              <a:gd name="T20" fmla="*/ 44 w 381"/>
              <a:gd name="T21" fmla="*/ 378 h 645"/>
              <a:gd name="T22" fmla="*/ 79 w 381"/>
              <a:gd name="T23" fmla="*/ 645 h 645"/>
              <a:gd name="T24" fmla="*/ 302 w 381"/>
              <a:gd name="T25" fmla="*/ 645 h 645"/>
              <a:gd name="T26" fmla="*/ 337 w 381"/>
              <a:gd name="T27" fmla="*/ 378 h 645"/>
              <a:gd name="T28" fmla="*/ 192 w 381"/>
              <a:gd name="T29" fmla="*/ 120 h 645"/>
              <a:gd name="T30" fmla="*/ 252 w 381"/>
              <a:gd name="T31" fmla="*/ 60 h 645"/>
              <a:gd name="T32" fmla="*/ 192 w 381"/>
              <a:gd name="T33" fmla="*/ 0 h 645"/>
              <a:gd name="T34" fmla="*/ 132 w 381"/>
              <a:gd name="T35" fmla="*/ 60 h 645"/>
              <a:gd name="T36" fmla="*/ 192 w 381"/>
              <a:gd name="T37" fmla="*/ 120 h 645"/>
              <a:gd name="T38" fmla="*/ 328 w 381"/>
              <a:gd name="T39" fmla="*/ 236 h 645"/>
              <a:gd name="T40" fmla="*/ 315 w 381"/>
              <a:gd name="T41" fmla="*/ 177 h 645"/>
              <a:gd name="T42" fmla="*/ 285 w 381"/>
              <a:gd name="T43" fmla="*/ 149 h 645"/>
              <a:gd name="T44" fmla="*/ 231 w 381"/>
              <a:gd name="T45" fmla="*/ 141 h 645"/>
              <a:gd name="T46" fmla="*/ 205 w 381"/>
              <a:gd name="T47" fmla="*/ 202 h 645"/>
              <a:gd name="T48" fmla="*/ 201 w 381"/>
              <a:gd name="T49" fmla="*/ 172 h 645"/>
              <a:gd name="T50" fmla="*/ 200 w 381"/>
              <a:gd name="T51" fmla="*/ 170 h 645"/>
              <a:gd name="T52" fmla="*/ 185 w 381"/>
              <a:gd name="T53" fmla="*/ 170 h 645"/>
              <a:gd name="T54" fmla="*/ 183 w 381"/>
              <a:gd name="T55" fmla="*/ 172 h 645"/>
              <a:gd name="T56" fmla="*/ 180 w 381"/>
              <a:gd name="T57" fmla="*/ 202 h 645"/>
              <a:gd name="T58" fmla="*/ 153 w 381"/>
              <a:gd name="T59" fmla="*/ 141 h 645"/>
              <a:gd name="T60" fmla="*/ 100 w 381"/>
              <a:gd name="T61" fmla="*/ 149 h 645"/>
              <a:gd name="T62" fmla="*/ 69 w 381"/>
              <a:gd name="T63" fmla="*/ 177 h 645"/>
              <a:gd name="T64" fmla="*/ 56 w 381"/>
              <a:gd name="T65" fmla="*/ 236 h 645"/>
              <a:gd name="T66" fmla="*/ 328 w 381"/>
              <a:gd name="T67" fmla="*/ 236 h 645"/>
              <a:gd name="T68" fmla="*/ 174 w 381"/>
              <a:gd name="T69" fmla="*/ 143 h 645"/>
              <a:gd name="T70" fmla="*/ 181 w 381"/>
              <a:gd name="T71" fmla="*/ 159 h 645"/>
              <a:gd name="T72" fmla="*/ 192 w 381"/>
              <a:gd name="T73" fmla="*/ 162 h 645"/>
              <a:gd name="T74" fmla="*/ 203 w 381"/>
              <a:gd name="T75" fmla="*/ 159 h 645"/>
              <a:gd name="T76" fmla="*/ 211 w 381"/>
              <a:gd name="T77" fmla="*/ 143 h 645"/>
              <a:gd name="T78" fmla="*/ 192 w 381"/>
              <a:gd name="T79" fmla="*/ 136 h 645"/>
              <a:gd name="T80" fmla="*/ 174 w 381"/>
              <a:gd name="T81" fmla="*/ 143 h 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81" h="645">
                <a:moveTo>
                  <a:pt x="340" y="360"/>
                </a:moveTo>
                <a:cubicBezTo>
                  <a:pt x="41" y="360"/>
                  <a:pt x="41" y="360"/>
                  <a:pt x="41" y="360"/>
                </a:cubicBezTo>
                <a:cubicBezTo>
                  <a:pt x="23" y="360"/>
                  <a:pt x="7" y="346"/>
                  <a:pt x="6" y="328"/>
                </a:cubicBezTo>
                <a:cubicBezTo>
                  <a:pt x="1" y="273"/>
                  <a:pt x="1" y="273"/>
                  <a:pt x="1" y="273"/>
                </a:cubicBezTo>
                <a:cubicBezTo>
                  <a:pt x="0" y="263"/>
                  <a:pt x="8" y="254"/>
                  <a:pt x="19" y="254"/>
                </a:cubicBezTo>
                <a:cubicBezTo>
                  <a:pt x="362" y="254"/>
                  <a:pt x="362" y="254"/>
                  <a:pt x="362" y="254"/>
                </a:cubicBezTo>
                <a:cubicBezTo>
                  <a:pt x="373" y="254"/>
                  <a:pt x="381" y="263"/>
                  <a:pt x="380" y="273"/>
                </a:cubicBezTo>
                <a:cubicBezTo>
                  <a:pt x="375" y="328"/>
                  <a:pt x="375" y="328"/>
                  <a:pt x="375" y="328"/>
                </a:cubicBezTo>
                <a:cubicBezTo>
                  <a:pt x="374" y="346"/>
                  <a:pt x="359" y="360"/>
                  <a:pt x="340" y="360"/>
                </a:cubicBezTo>
                <a:close/>
                <a:moveTo>
                  <a:pt x="337" y="378"/>
                </a:moveTo>
                <a:cubicBezTo>
                  <a:pt x="44" y="378"/>
                  <a:pt x="44" y="378"/>
                  <a:pt x="44" y="378"/>
                </a:cubicBezTo>
                <a:cubicBezTo>
                  <a:pt x="79" y="645"/>
                  <a:pt x="79" y="645"/>
                  <a:pt x="79" y="645"/>
                </a:cubicBezTo>
                <a:cubicBezTo>
                  <a:pt x="302" y="645"/>
                  <a:pt x="302" y="645"/>
                  <a:pt x="302" y="645"/>
                </a:cubicBezTo>
                <a:lnTo>
                  <a:pt x="337" y="378"/>
                </a:lnTo>
                <a:close/>
                <a:moveTo>
                  <a:pt x="192" y="120"/>
                </a:moveTo>
                <a:cubicBezTo>
                  <a:pt x="225" y="120"/>
                  <a:pt x="252" y="94"/>
                  <a:pt x="252" y="60"/>
                </a:cubicBezTo>
                <a:cubicBezTo>
                  <a:pt x="252" y="27"/>
                  <a:pt x="225" y="0"/>
                  <a:pt x="192" y="0"/>
                </a:cubicBezTo>
                <a:cubicBezTo>
                  <a:pt x="159" y="0"/>
                  <a:pt x="132" y="27"/>
                  <a:pt x="132" y="60"/>
                </a:cubicBezTo>
                <a:cubicBezTo>
                  <a:pt x="132" y="94"/>
                  <a:pt x="159" y="120"/>
                  <a:pt x="192" y="120"/>
                </a:cubicBezTo>
                <a:close/>
                <a:moveTo>
                  <a:pt x="328" y="236"/>
                </a:moveTo>
                <a:cubicBezTo>
                  <a:pt x="315" y="177"/>
                  <a:pt x="315" y="177"/>
                  <a:pt x="315" y="177"/>
                </a:cubicBezTo>
                <a:cubicBezTo>
                  <a:pt x="312" y="162"/>
                  <a:pt x="300" y="151"/>
                  <a:pt x="285" y="149"/>
                </a:cubicBezTo>
                <a:cubicBezTo>
                  <a:pt x="231" y="141"/>
                  <a:pt x="231" y="141"/>
                  <a:pt x="231" y="141"/>
                </a:cubicBezTo>
                <a:cubicBezTo>
                  <a:pt x="205" y="202"/>
                  <a:pt x="205" y="202"/>
                  <a:pt x="205" y="202"/>
                </a:cubicBezTo>
                <a:cubicBezTo>
                  <a:pt x="201" y="172"/>
                  <a:pt x="201" y="172"/>
                  <a:pt x="201" y="172"/>
                </a:cubicBezTo>
                <a:cubicBezTo>
                  <a:pt x="201" y="171"/>
                  <a:pt x="201" y="170"/>
                  <a:pt x="200" y="170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4" y="170"/>
                  <a:pt x="183" y="171"/>
                  <a:pt x="183" y="172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53" y="141"/>
                  <a:pt x="153" y="141"/>
                  <a:pt x="153" y="141"/>
                </a:cubicBezTo>
                <a:cubicBezTo>
                  <a:pt x="100" y="149"/>
                  <a:pt x="100" y="149"/>
                  <a:pt x="100" y="149"/>
                </a:cubicBezTo>
                <a:cubicBezTo>
                  <a:pt x="84" y="151"/>
                  <a:pt x="72" y="162"/>
                  <a:pt x="69" y="177"/>
                </a:cubicBezTo>
                <a:cubicBezTo>
                  <a:pt x="56" y="236"/>
                  <a:pt x="56" y="236"/>
                  <a:pt x="56" y="236"/>
                </a:cubicBezTo>
                <a:lnTo>
                  <a:pt x="328" y="236"/>
                </a:lnTo>
                <a:close/>
                <a:moveTo>
                  <a:pt x="174" y="143"/>
                </a:moveTo>
                <a:cubicBezTo>
                  <a:pt x="174" y="149"/>
                  <a:pt x="178" y="156"/>
                  <a:pt x="181" y="159"/>
                </a:cubicBezTo>
                <a:cubicBezTo>
                  <a:pt x="184" y="162"/>
                  <a:pt x="188" y="162"/>
                  <a:pt x="192" y="162"/>
                </a:cubicBezTo>
                <a:cubicBezTo>
                  <a:pt x="196" y="162"/>
                  <a:pt x="200" y="162"/>
                  <a:pt x="203" y="159"/>
                </a:cubicBezTo>
                <a:cubicBezTo>
                  <a:pt x="206" y="156"/>
                  <a:pt x="211" y="149"/>
                  <a:pt x="211" y="143"/>
                </a:cubicBezTo>
                <a:cubicBezTo>
                  <a:pt x="211" y="137"/>
                  <a:pt x="199" y="136"/>
                  <a:pt x="192" y="136"/>
                </a:cubicBezTo>
                <a:cubicBezTo>
                  <a:pt x="185" y="136"/>
                  <a:pt x="174" y="137"/>
                  <a:pt x="174" y="1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43" name="文本框 4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CEE67566-2F0B-4019-8455-0DBD3FDFA7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9511" y="3810242"/>
            <a:ext cx="1351550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zh-CN" altLang="en-US" sz="1100" dirty="0">
                <a:solidFill>
                  <a:schemeClr val="accent1"/>
                </a:solidFill>
                <a:latin typeface="+mj-ea"/>
                <a:ea typeface="+mj-ea"/>
                <a:sym typeface="Calibri" panose="020F0502020204030204" pitchFamily="34" charset="0"/>
              </a:rPr>
              <a:t>姓名：鲍瑛莹</a:t>
            </a:r>
            <a:endParaRPr lang="en-US" altLang="zh-CN" sz="1100" dirty="0">
              <a:solidFill>
                <a:schemeClr val="accent1"/>
              </a:solidFill>
              <a:latin typeface="+mj-ea"/>
              <a:ea typeface="+mj-ea"/>
              <a:sym typeface="Calibri" panose="020F0502020204030204" pitchFamily="34" charset="0"/>
            </a:endParaRPr>
          </a:p>
        </p:txBody>
      </p:sp>
      <p:sp>
        <p:nvSpPr>
          <p:cNvPr id="44" name="文本框 43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010F6286-934B-4B80-8EB1-1C01DFA90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7010" y="3810242"/>
            <a:ext cx="1558513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zh-CN" altLang="en-US" sz="1100" dirty="0">
                <a:solidFill>
                  <a:schemeClr val="accent1"/>
                </a:solidFill>
                <a:latin typeface="+mj-ea"/>
                <a:ea typeface="+mj-ea"/>
                <a:sym typeface="Calibri" panose="020F0502020204030204" pitchFamily="34" charset="0"/>
              </a:rPr>
              <a:t>学号：</a:t>
            </a:r>
            <a:r>
              <a:rPr lang="en-US" altLang="zh-CN" sz="1100" dirty="0">
                <a:solidFill>
                  <a:schemeClr val="accent1"/>
                </a:solidFill>
                <a:latin typeface="+mj-ea"/>
                <a:ea typeface="+mj-ea"/>
                <a:sym typeface="Calibri" panose="020F0502020204030204" pitchFamily="34" charset="0"/>
              </a:rPr>
              <a:t>520432910023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4F1E886E-6008-484D-85BD-08E1E805BAB7}"/>
              </a:ext>
            </a:extLst>
          </p:cNvPr>
          <p:cNvSpPr/>
          <p:nvPr/>
        </p:nvSpPr>
        <p:spPr>
          <a:xfrm>
            <a:off x="4657120" y="3837565"/>
            <a:ext cx="206964" cy="20696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46" name="Freeform 9">
            <a:extLst>
              <a:ext uri="{FF2B5EF4-FFF2-40B4-BE49-F238E27FC236}">
                <a16:creationId xmlns:a16="http://schemas.microsoft.com/office/drawing/2014/main" id="{D0E4D30E-2EF9-4902-9CF9-7CC98AD0AFE6}"/>
              </a:ext>
            </a:extLst>
          </p:cNvPr>
          <p:cNvSpPr>
            <a:spLocks noEditPoints="1"/>
          </p:cNvSpPr>
          <p:nvPr/>
        </p:nvSpPr>
        <p:spPr bwMode="auto">
          <a:xfrm>
            <a:off x="4704194" y="3875490"/>
            <a:ext cx="112816" cy="131114"/>
          </a:xfrm>
          <a:custGeom>
            <a:avLst/>
            <a:gdLst>
              <a:gd name="T0" fmla="*/ 689 w 701"/>
              <a:gd name="T1" fmla="*/ 820 h 820"/>
              <a:gd name="T2" fmla="*/ 21 w 701"/>
              <a:gd name="T3" fmla="*/ 820 h 820"/>
              <a:gd name="T4" fmla="*/ 0 w 701"/>
              <a:gd name="T5" fmla="*/ 800 h 820"/>
              <a:gd name="T6" fmla="*/ 99 w 701"/>
              <a:gd name="T7" fmla="*/ 512 h 820"/>
              <a:gd name="T8" fmla="*/ 113 w 701"/>
              <a:gd name="T9" fmla="*/ 507 h 820"/>
              <a:gd name="T10" fmla="*/ 205 w 701"/>
              <a:gd name="T11" fmla="*/ 549 h 820"/>
              <a:gd name="T12" fmla="*/ 59 w 701"/>
              <a:gd name="T13" fmla="*/ 665 h 820"/>
              <a:gd name="T14" fmla="*/ 655 w 701"/>
              <a:gd name="T15" fmla="*/ 779 h 820"/>
              <a:gd name="T16" fmla="*/ 573 w 701"/>
              <a:gd name="T17" fmla="*/ 548 h 820"/>
              <a:gd name="T18" fmla="*/ 478 w 701"/>
              <a:gd name="T19" fmla="*/ 507 h 820"/>
              <a:gd name="T20" fmla="*/ 595 w 701"/>
              <a:gd name="T21" fmla="*/ 509 h 820"/>
              <a:gd name="T22" fmla="*/ 696 w 701"/>
              <a:gd name="T23" fmla="*/ 807 h 820"/>
              <a:gd name="T24" fmla="*/ 300 w 701"/>
              <a:gd name="T25" fmla="*/ 711 h 820"/>
              <a:gd name="T26" fmla="*/ 322 w 701"/>
              <a:gd name="T27" fmla="*/ 548 h 820"/>
              <a:gd name="T28" fmla="*/ 382 w 701"/>
              <a:gd name="T29" fmla="*/ 525 h 820"/>
              <a:gd name="T30" fmla="*/ 369 w 701"/>
              <a:gd name="T31" fmla="*/ 569 h 820"/>
              <a:gd name="T32" fmla="*/ 355 w 701"/>
              <a:gd name="T33" fmla="*/ 752 h 820"/>
              <a:gd name="T34" fmla="*/ 454 w 701"/>
              <a:gd name="T35" fmla="*/ 452 h 820"/>
              <a:gd name="T36" fmla="*/ 345 w 701"/>
              <a:gd name="T37" fmla="*/ 508 h 820"/>
              <a:gd name="T38" fmla="*/ 239 w 701"/>
              <a:gd name="T39" fmla="*/ 455 h 820"/>
              <a:gd name="T40" fmla="*/ 149 w 701"/>
              <a:gd name="T41" fmla="*/ 309 h 820"/>
              <a:gd name="T42" fmla="*/ 140 w 701"/>
              <a:gd name="T43" fmla="*/ 236 h 820"/>
              <a:gd name="T44" fmla="*/ 156 w 701"/>
              <a:gd name="T45" fmla="*/ 226 h 820"/>
              <a:gd name="T46" fmla="*/ 353 w 701"/>
              <a:gd name="T47" fmla="*/ 25 h 820"/>
              <a:gd name="T48" fmla="*/ 540 w 701"/>
              <a:gd name="T49" fmla="*/ 231 h 820"/>
              <a:gd name="T50" fmla="*/ 549 w 701"/>
              <a:gd name="T51" fmla="*/ 246 h 820"/>
              <a:gd name="T52" fmla="*/ 513 w 701"/>
              <a:gd name="T53" fmla="*/ 341 h 820"/>
              <a:gd name="T54" fmla="*/ 490 w 701"/>
              <a:gd name="T55" fmla="*/ 256 h 820"/>
              <a:gd name="T56" fmla="*/ 481 w 701"/>
              <a:gd name="T57" fmla="*/ 240 h 820"/>
              <a:gd name="T58" fmla="*/ 425 w 701"/>
              <a:gd name="T59" fmla="*/ 136 h 820"/>
              <a:gd name="T60" fmla="*/ 405 w 701"/>
              <a:gd name="T61" fmla="*/ 158 h 820"/>
              <a:gd name="T62" fmla="*/ 394 w 701"/>
              <a:gd name="T63" fmla="*/ 164 h 820"/>
              <a:gd name="T64" fmla="*/ 394 w 701"/>
              <a:gd name="T65" fmla="*/ 132 h 820"/>
              <a:gd name="T66" fmla="*/ 214 w 701"/>
              <a:gd name="T67" fmla="*/ 162 h 820"/>
              <a:gd name="T68" fmla="*/ 205 w 701"/>
              <a:gd name="T69" fmla="*/ 257 h 820"/>
              <a:gd name="T70" fmla="*/ 203 w 701"/>
              <a:gd name="T71" fmla="*/ 263 h 820"/>
              <a:gd name="T72" fmla="*/ 184 w 701"/>
              <a:gd name="T73" fmla="*/ 295 h 820"/>
              <a:gd name="T74" fmla="*/ 208 w 701"/>
              <a:gd name="T75" fmla="*/ 313 h 820"/>
              <a:gd name="T76" fmla="*/ 266 w 701"/>
              <a:gd name="T77" fmla="*/ 429 h 820"/>
              <a:gd name="T78" fmla="*/ 426 w 701"/>
              <a:gd name="T79" fmla="*/ 426 h 820"/>
              <a:gd name="T80" fmla="*/ 481 w 701"/>
              <a:gd name="T81" fmla="*/ 313 h 820"/>
              <a:gd name="T82" fmla="*/ 504 w 701"/>
              <a:gd name="T83" fmla="*/ 294 h 820"/>
              <a:gd name="T84" fmla="*/ 492 w 701"/>
              <a:gd name="T85" fmla="*/ 265 h 8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01" h="820">
                <a:moveTo>
                  <a:pt x="696" y="807"/>
                </a:moveTo>
                <a:cubicBezTo>
                  <a:pt x="689" y="820"/>
                  <a:pt x="689" y="820"/>
                  <a:pt x="689" y="820"/>
                </a:cubicBezTo>
                <a:cubicBezTo>
                  <a:pt x="670" y="820"/>
                  <a:pt x="670" y="820"/>
                  <a:pt x="670" y="820"/>
                </a:cubicBezTo>
                <a:cubicBezTo>
                  <a:pt x="21" y="820"/>
                  <a:pt x="21" y="820"/>
                  <a:pt x="21" y="820"/>
                </a:cubicBezTo>
                <a:cubicBezTo>
                  <a:pt x="0" y="820"/>
                  <a:pt x="0" y="820"/>
                  <a:pt x="0" y="820"/>
                </a:cubicBezTo>
                <a:cubicBezTo>
                  <a:pt x="0" y="800"/>
                  <a:pt x="0" y="800"/>
                  <a:pt x="0" y="800"/>
                </a:cubicBezTo>
                <a:cubicBezTo>
                  <a:pt x="1" y="760"/>
                  <a:pt x="5" y="707"/>
                  <a:pt x="19" y="655"/>
                </a:cubicBezTo>
                <a:cubicBezTo>
                  <a:pt x="33" y="601"/>
                  <a:pt x="58" y="549"/>
                  <a:pt x="99" y="512"/>
                </a:cubicBezTo>
                <a:cubicBezTo>
                  <a:pt x="105" y="507"/>
                  <a:pt x="105" y="507"/>
                  <a:pt x="105" y="507"/>
                </a:cubicBezTo>
                <a:cubicBezTo>
                  <a:pt x="113" y="507"/>
                  <a:pt x="113" y="507"/>
                  <a:pt x="113" y="507"/>
                </a:cubicBezTo>
                <a:cubicBezTo>
                  <a:pt x="205" y="507"/>
                  <a:pt x="205" y="507"/>
                  <a:pt x="205" y="507"/>
                </a:cubicBezTo>
                <a:cubicBezTo>
                  <a:pt x="205" y="549"/>
                  <a:pt x="205" y="549"/>
                  <a:pt x="205" y="549"/>
                </a:cubicBezTo>
                <a:cubicBezTo>
                  <a:pt x="121" y="548"/>
                  <a:pt x="121" y="548"/>
                  <a:pt x="121" y="548"/>
                </a:cubicBezTo>
                <a:cubicBezTo>
                  <a:pt x="90" y="578"/>
                  <a:pt x="70" y="621"/>
                  <a:pt x="59" y="665"/>
                </a:cubicBezTo>
                <a:cubicBezTo>
                  <a:pt x="48" y="705"/>
                  <a:pt x="44" y="746"/>
                  <a:pt x="42" y="780"/>
                </a:cubicBezTo>
                <a:cubicBezTo>
                  <a:pt x="655" y="779"/>
                  <a:pt x="655" y="779"/>
                  <a:pt x="655" y="779"/>
                </a:cubicBezTo>
                <a:cubicBezTo>
                  <a:pt x="656" y="741"/>
                  <a:pt x="645" y="695"/>
                  <a:pt x="631" y="653"/>
                </a:cubicBezTo>
                <a:cubicBezTo>
                  <a:pt x="617" y="610"/>
                  <a:pt x="597" y="573"/>
                  <a:pt x="573" y="548"/>
                </a:cubicBezTo>
                <a:cubicBezTo>
                  <a:pt x="478" y="548"/>
                  <a:pt x="478" y="548"/>
                  <a:pt x="478" y="548"/>
                </a:cubicBezTo>
                <a:cubicBezTo>
                  <a:pt x="478" y="507"/>
                  <a:pt x="478" y="507"/>
                  <a:pt x="478" y="507"/>
                </a:cubicBezTo>
                <a:cubicBezTo>
                  <a:pt x="587" y="507"/>
                  <a:pt x="587" y="507"/>
                  <a:pt x="587" y="507"/>
                </a:cubicBezTo>
                <a:cubicBezTo>
                  <a:pt x="595" y="509"/>
                  <a:pt x="595" y="509"/>
                  <a:pt x="595" y="509"/>
                </a:cubicBezTo>
                <a:cubicBezTo>
                  <a:pt x="627" y="539"/>
                  <a:pt x="653" y="588"/>
                  <a:pt x="670" y="640"/>
                </a:cubicBezTo>
                <a:cubicBezTo>
                  <a:pt x="688" y="695"/>
                  <a:pt x="701" y="760"/>
                  <a:pt x="696" y="807"/>
                </a:cubicBezTo>
                <a:close/>
                <a:moveTo>
                  <a:pt x="355" y="752"/>
                </a:moveTo>
                <a:cubicBezTo>
                  <a:pt x="300" y="711"/>
                  <a:pt x="300" y="711"/>
                  <a:pt x="300" y="711"/>
                </a:cubicBezTo>
                <a:cubicBezTo>
                  <a:pt x="335" y="569"/>
                  <a:pt x="335" y="569"/>
                  <a:pt x="335" y="569"/>
                </a:cubicBezTo>
                <a:cubicBezTo>
                  <a:pt x="322" y="548"/>
                  <a:pt x="322" y="548"/>
                  <a:pt x="322" y="548"/>
                </a:cubicBezTo>
                <a:cubicBezTo>
                  <a:pt x="323" y="525"/>
                  <a:pt x="323" y="525"/>
                  <a:pt x="323" y="525"/>
                </a:cubicBezTo>
                <a:cubicBezTo>
                  <a:pt x="349" y="524"/>
                  <a:pt x="356" y="524"/>
                  <a:pt x="382" y="525"/>
                </a:cubicBezTo>
                <a:cubicBezTo>
                  <a:pt x="383" y="548"/>
                  <a:pt x="383" y="548"/>
                  <a:pt x="383" y="548"/>
                </a:cubicBezTo>
                <a:cubicBezTo>
                  <a:pt x="369" y="569"/>
                  <a:pt x="369" y="569"/>
                  <a:pt x="369" y="569"/>
                </a:cubicBezTo>
                <a:cubicBezTo>
                  <a:pt x="409" y="711"/>
                  <a:pt x="409" y="711"/>
                  <a:pt x="409" y="711"/>
                </a:cubicBezTo>
                <a:cubicBezTo>
                  <a:pt x="355" y="752"/>
                  <a:pt x="355" y="752"/>
                  <a:pt x="355" y="752"/>
                </a:cubicBezTo>
                <a:close/>
                <a:moveTo>
                  <a:pt x="513" y="341"/>
                </a:moveTo>
                <a:cubicBezTo>
                  <a:pt x="499" y="389"/>
                  <a:pt x="480" y="425"/>
                  <a:pt x="454" y="452"/>
                </a:cubicBezTo>
                <a:cubicBezTo>
                  <a:pt x="426" y="481"/>
                  <a:pt x="392" y="498"/>
                  <a:pt x="348" y="507"/>
                </a:cubicBezTo>
                <a:cubicBezTo>
                  <a:pt x="345" y="508"/>
                  <a:pt x="345" y="508"/>
                  <a:pt x="345" y="508"/>
                </a:cubicBezTo>
                <a:cubicBezTo>
                  <a:pt x="341" y="508"/>
                  <a:pt x="341" y="508"/>
                  <a:pt x="341" y="508"/>
                </a:cubicBezTo>
                <a:cubicBezTo>
                  <a:pt x="302" y="501"/>
                  <a:pt x="268" y="484"/>
                  <a:pt x="239" y="455"/>
                </a:cubicBezTo>
                <a:cubicBezTo>
                  <a:pt x="213" y="428"/>
                  <a:pt x="192" y="391"/>
                  <a:pt x="177" y="342"/>
                </a:cubicBezTo>
                <a:cubicBezTo>
                  <a:pt x="165" y="335"/>
                  <a:pt x="155" y="324"/>
                  <a:pt x="149" y="309"/>
                </a:cubicBezTo>
                <a:cubicBezTo>
                  <a:pt x="142" y="293"/>
                  <a:pt x="139" y="271"/>
                  <a:pt x="139" y="246"/>
                </a:cubicBezTo>
                <a:cubicBezTo>
                  <a:pt x="140" y="236"/>
                  <a:pt x="140" y="236"/>
                  <a:pt x="140" y="236"/>
                </a:cubicBezTo>
                <a:cubicBezTo>
                  <a:pt x="148" y="231"/>
                  <a:pt x="148" y="231"/>
                  <a:pt x="148" y="231"/>
                </a:cubicBezTo>
                <a:cubicBezTo>
                  <a:pt x="150" y="229"/>
                  <a:pt x="153" y="227"/>
                  <a:pt x="156" y="226"/>
                </a:cubicBezTo>
                <a:cubicBezTo>
                  <a:pt x="144" y="150"/>
                  <a:pt x="147" y="85"/>
                  <a:pt x="193" y="42"/>
                </a:cubicBezTo>
                <a:cubicBezTo>
                  <a:pt x="230" y="15"/>
                  <a:pt x="294" y="34"/>
                  <a:pt x="353" y="25"/>
                </a:cubicBezTo>
                <a:cubicBezTo>
                  <a:pt x="522" y="0"/>
                  <a:pt x="521" y="85"/>
                  <a:pt x="537" y="229"/>
                </a:cubicBezTo>
                <a:cubicBezTo>
                  <a:pt x="538" y="230"/>
                  <a:pt x="539" y="230"/>
                  <a:pt x="540" y="231"/>
                </a:cubicBezTo>
                <a:cubicBezTo>
                  <a:pt x="548" y="236"/>
                  <a:pt x="548" y="236"/>
                  <a:pt x="548" y="236"/>
                </a:cubicBezTo>
                <a:cubicBezTo>
                  <a:pt x="549" y="246"/>
                  <a:pt x="549" y="246"/>
                  <a:pt x="549" y="246"/>
                </a:cubicBezTo>
                <a:cubicBezTo>
                  <a:pt x="549" y="271"/>
                  <a:pt x="546" y="292"/>
                  <a:pt x="539" y="308"/>
                </a:cubicBezTo>
                <a:cubicBezTo>
                  <a:pt x="533" y="323"/>
                  <a:pt x="525" y="334"/>
                  <a:pt x="513" y="341"/>
                </a:cubicBezTo>
                <a:close/>
                <a:moveTo>
                  <a:pt x="492" y="265"/>
                </a:moveTo>
                <a:cubicBezTo>
                  <a:pt x="490" y="256"/>
                  <a:pt x="490" y="256"/>
                  <a:pt x="490" y="256"/>
                </a:cubicBezTo>
                <a:cubicBezTo>
                  <a:pt x="484" y="257"/>
                  <a:pt x="484" y="257"/>
                  <a:pt x="484" y="257"/>
                </a:cubicBezTo>
                <a:cubicBezTo>
                  <a:pt x="481" y="240"/>
                  <a:pt x="481" y="240"/>
                  <a:pt x="481" y="240"/>
                </a:cubicBezTo>
                <a:cubicBezTo>
                  <a:pt x="479" y="227"/>
                  <a:pt x="475" y="161"/>
                  <a:pt x="470" y="150"/>
                </a:cubicBezTo>
                <a:cubicBezTo>
                  <a:pt x="456" y="156"/>
                  <a:pt x="439" y="145"/>
                  <a:pt x="425" y="136"/>
                </a:cubicBezTo>
                <a:cubicBezTo>
                  <a:pt x="417" y="160"/>
                  <a:pt x="417" y="160"/>
                  <a:pt x="417" y="160"/>
                </a:cubicBezTo>
                <a:cubicBezTo>
                  <a:pt x="405" y="158"/>
                  <a:pt x="405" y="158"/>
                  <a:pt x="405" y="158"/>
                </a:cubicBezTo>
                <a:cubicBezTo>
                  <a:pt x="407" y="144"/>
                  <a:pt x="407" y="144"/>
                  <a:pt x="407" y="144"/>
                </a:cubicBezTo>
                <a:cubicBezTo>
                  <a:pt x="394" y="164"/>
                  <a:pt x="394" y="164"/>
                  <a:pt x="394" y="164"/>
                </a:cubicBezTo>
                <a:cubicBezTo>
                  <a:pt x="383" y="162"/>
                  <a:pt x="383" y="162"/>
                  <a:pt x="383" y="162"/>
                </a:cubicBezTo>
                <a:cubicBezTo>
                  <a:pt x="394" y="132"/>
                  <a:pt x="394" y="132"/>
                  <a:pt x="394" y="132"/>
                </a:cubicBezTo>
                <a:cubicBezTo>
                  <a:pt x="334" y="173"/>
                  <a:pt x="231" y="171"/>
                  <a:pt x="218" y="153"/>
                </a:cubicBezTo>
                <a:cubicBezTo>
                  <a:pt x="216" y="155"/>
                  <a:pt x="215" y="159"/>
                  <a:pt x="214" y="162"/>
                </a:cubicBezTo>
                <a:cubicBezTo>
                  <a:pt x="211" y="173"/>
                  <a:pt x="208" y="242"/>
                  <a:pt x="206" y="253"/>
                </a:cubicBezTo>
                <a:cubicBezTo>
                  <a:pt x="205" y="257"/>
                  <a:pt x="205" y="257"/>
                  <a:pt x="205" y="257"/>
                </a:cubicBezTo>
                <a:cubicBezTo>
                  <a:pt x="204" y="257"/>
                  <a:pt x="204" y="257"/>
                  <a:pt x="204" y="257"/>
                </a:cubicBezTo>
                <a:cubicBezTo>
                  <a:pt x="204" y="260"/>
                  <a:pt x="203" y="262"/>
                  <a:pt x="203" y="263"/>
                </a:cubicBezTo>
                <a:cubicBezTo>
                  <a:pt x="198" y="260"/>
                  <a:pt x="187" y="263"/>
                  <a:pt x="178" y="264"/>
                </a:cubicBezTo>
                <a:cubicBezTo>
                  <a:pt x="179" y="276"/>
                  <a:pt x="181" y="287"/>
                  <a:pt x="184" y="295"/>
                </a:cubicBezTo>
                <a:cubicBezTo>
                  <a:pt x="188" y="303"/>
                  <a:pt x="192" y="308"/>
                  <a:pt x="198" y="310"/>
                </a:cubicBezTo>
                <a:cubicBezTo>
                  <a:pt x="208" y="313"/>
                  <a:pt x="208" y="313"/>
                  <a:pt x="208" y="313"/>
                </a:cubicBezTo>
                <a:cubicBezTo>
                  <a:pt x="211" y="323"/>
                  <a:pt x="211" y="323"/>
                  <a:pt x="211" y="323"/>
                </a:cubicBezTo>
                <a:cubicBezTo>
                  <a:pt x="224" y="371"/>
                  <a:pt x="243" y="405"/>
                  <a:pt x="266" y="429"/>
                </a:cubicBezTo>
                <a:cubicBezTo>
                  <a:pt x="288" y="451"/>
                  <a:pt x="314" y="464"/>
                  <a:pt x="344" y="470"/>
                </a:cubicBezTo>
                <a:cubicBezTo>
                  <a:pt x="378" y="462"/>
                  <a:pt x="405" y="448"/>
                  <a:pt x="426" y="426"/>
                </a:cubicBezTo>
                <a:cubicBezTo>
                  <a:pt x="449" y="402"/>
                  <a:pt x="466" y="369"/>
                  <a:pt x="478" y="323"/>
                </a:cubicBezTo>
                <a:cubicBezTo>
                  <a:pt x="481" y="313"/>
                  <a:pt x="481" y="313"/>
                  <a:pt x="481" y="313"/>
                </a:cubicBezTo>
                <a:cubicBezTo>
                  <a:pt x="490" y="310"/>
                  <a:pt x="490" y="310"/>
                  <a:pt x="490" y="310"/>
                </a:cubicBezTo>
                <a:cubicBezTo>
                  <a:pt x="496" y="308"/>
                  <a:pt x="501" y="302"/>
                  <a:pt x="504" y="294"/>
                </a:cubicBezTo>
                <a:cubicBezTo>
                  <a:pt x="507" y="286"/>
                  <a:pt x="509" y="276"/>
                  <a:pt x="510" y="264"/>
                </a:cubicBezTo>
                <a:cubicBezTo>
                  <a:pt x="505" y="264"/>
                  <a:pt x="499" y="264"/>
                  <a:pt x="492" y="2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353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59AFF4-B3B1-4BE9-86D6-FB9923BD62D6}"/>
              </a:ext>
            </a:extLst>
          </p:cNvPr>
          <p:cNvGrpSpPr/>
          <p:nvPr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4A66AD2-9B76-4721-8DB3-61CABC6D32FC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D7844A3-6106-4E94-884B-8556E637BE61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B2831A4-F7FF-4129-930A-9E0AC1F8E206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AFA2AB6-8829-4ADB-A947-75708AE87BF2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DEDD789-E091-4461-8559-30EFD46EDDE8}"/>
              </a:ext>
            </a:extLst>
          </p:cNvPr>
          <p:cNvSpPr/>
          <p:nvPr/>
        </p:nvSpPr>
        <p:spPr>
          <a:xfrm>
            <a:off x="1071973" y="634696"/>
            <a:ext cx="7007902" cy="369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8200410-E017-4D0B-B7DC-3DCD6939106D}"/>
              </a:ext>
            </a:extLst>
          </p:cNvPr>
          <p:cNvGrpSpPr/>
          <p:nvPr/>
        </p:nvGrpSpPr>
        <p:grpSpPr>
          <a:xfrm>
            <a:off x="2888173" y="2153648"/>
            <a:ext cx="2207446" cy="593387"/>
            <a:chOff x="476655" y="1079770"/>
            <a:chExt cx="2207446" cy="59338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FB5AEA77-1A78-4E4F-803E-8518ECD16E75}"/>
                </a:ext>
              </a:extLst>
            </p:cNvPr>
            <p:cNvSpPr/>
            <p:nvPr/>
          </p:nvSpPr>
          <p:spPr>
            <a:xfrm>
              <a:off x="476655" y="1079770"/>
              <a:ext cx="593387" cy="59338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6">
              <a:extLst>
                <a:ext uri="{FF2B5EF4-FFF2-40B4-BE49-F238E27FC236}">
                  <a16:creationId xmlns:a16="http://schemas.microsoft.com/office/drawing/2014/main" id="{5FC27FD6-B024-42C7-8A70-FC08E46D6E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3513" y="1191797"/>
              <a:ext cx="12105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案例分析</a:t>
              </a:r>
            </a:p>
          </p:txBody>
        </p:sp>
        <p:sp>
          <p:nvSpPr>
            <p:cNvPr id="31" name="文本框 6">
              <a:extLst>
                <a:ext uri="{FF2B5EF4-FFF2-40B4-BE49-F238E27FC236}">
                  <a16:creationId xmlns:a16="http://schemas.microsoft.com/office/drawing/2014/main" id="{FA3DD56F-7C76-4AE2-BA09-A00406AF75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6170" y="1088021"/>
              <a:ext cx="5437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壹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B82D310-418D-49CA-A6FF-DA3B29DFB42B}"/>
              </a:ext>
            </a:extLst>
          </p:cNvPr>
          <p:cNvGrpSpPr/>
          <p:nvPr/>
        </p:nvGrpSpPr>
        <p:grpSpPr>
          <a:xfrm>
            <a:off x="2897102" y="3090207"/>
            <a:ext cx="593387" cy="593387"/>
            <a:chOff x="476655" y="1079770"/>
            <a:chExt cx="593387" cy="593387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EC2A7521-BDAF-460A-810B-E0164F908BD1}"/>
                </a:ext>
              </a:extLst>
            </p:cNvPr>
            <p:cNvSpPr/>
            <p:nvPr/>
          </p:nvSpPr>
          <p:spPr>
            <a:xfrm>
              <a:off x="476655" y="1079770"/>
              <a:ext cx="593387" cy="59338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6">
              <a:extLst>
                <a:ext uri="{FF2B5EF4-FFF2-40B4-BE49-F238E27FC236}">
                  <a16:creationId xmlns:a16="http://schemas.microsoft.com/office/drawing/2014/main" id="{42265318-C86D-42F6-9C0B-70C301B66F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6170" y="1088021"/>
              <a:ext cx="54374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贰</a:t>
              </a:r>
            </a:p>
          </p:txBody>
        </p:sp>
      </p:grpSp>
      <p:sp>
        <p:nvSpPr>
          <p:cNvPr id="63" name="矩形 62">
            <a:extLst>
              <a:ext uri="{FF2B5EF4-FFF2-40B4-BE49-F238E27FC236}">
                <a16:creationId xmlns:a16="http://schemas.microsoft.com/office/drawing/2014/main" id="{EEBC56C2-69CD-4435-AD22-3921F6754BDA}"/>
              </a:ext>
            </a:extLst>
          </p:cNvPr>
          <p:cNvSpPr/>
          <p:nvPr/>
        </p:nvSpPr>
        <p:spPr bwMode="auto">
          <a:xfrm>
            <a:off x="1650548" y="988776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目录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12D8B7E-0836-476D-8C92-405B858B92AE}"/>
              </a:ext>
            </a:extLst>
          </p:cNvPr>
          <p:cNvCxnSpPr/>
          <p:nvPr/>
        </p:nvCxnSpPr>
        <p:spPr>
          <a:xfrm>
            <a:off x="3059624" y="1261526"/>
            <a:ext cx="0" cy="3898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D09BEB8E-5B94-4001-8F8A-857F0F36AB9F}"/>
              </a:ext>
            </a:extLst>
          </p:cNvPr>
          <p:cNvSpPr/>
          <p:nvPr/>
        </p:nvSpPr>
        <p:spPr bwMode="auto">
          <a:xfrm>
            <a:off x="3002530" y="1189749"/>
            <a:ext cx="17828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4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37" name="文本框 6">
            <a:extLst>
              <a:ext uri="{FF2B5EF4-FFF2-40B4-BE49-F238E27FC236}">
                <a16:creationId xmlns:a16="http://schemas.microsoft.com/office/drawing/2014/main" id="{BEAC638A-9457-4232-A01B-1C419D49A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93960" y="3227787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个人作品</a:t>
            </a:r>
          </a:p>
        </p:txBody>
      </p:sp>
    </p:spTree>
    <p:extLst>
      <p:ext uri="{BB962C8B-B14F-4D97-AF65-F5344CB8AC3E}">
        <p14:creationId xmlns:p14="http://schemas.microsoft.com/office/powerpoint/2010/main" val="3649487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59AFF4-B3B1-4BE9-86D6-FB9923BD62D6}"/>
              </a:ext>
            </a:extLst>
          </p:cNvPr>
          <p:cNvGrpSpPr/>
          <p:nvPr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4A66AD2-9B76-4721-8DB3-61CABC6D32FC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D7844A3-6106-4E94-884B-8556E637BE61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B2831A4-F7FF-4129-930A-9E0AC1F8E206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AFA2AB6-8829-4ADB-A947-75708AE87BF2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DEDD789-E091-4461-8559-30EFD46EDDE8}"/>
              </a:ext>
            </a:extLst>
          </p:cNvPr>
          <p:cNvSpPr/>
          <p:nvPr/>
        </p:nvSpPr>
        <p:spPr>
          <a:xfrm>
            <a:off x="0" y="655782"/>
            <a:ext cx="9144000" cy="369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711F09A-0BA5-4A91-820C-1DED0B190A5E}"/>
              </a:ext>
            </a:extLst>
          </p:cNvPr>
          <p:cNvSpPr/>
          <p:nvPr/>
        </p:nvSpPr>
        <p:spPr bwMode="auto">
          <a:xfrm>
            <a:off x="3347227" y="1949881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案例分析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47F78AB-2F20-480A-AE8F-F1F5E89D2833}"/>
              </a:ext>
            </a:extLst>
          </p:cNvPr>
          <p:cNvSpPr/>
          <p:nvPr/>
        </p:nvSpPr>
        <p:spPr>
          <a:xfrm>
            <a:off x="3972381" y="3431933"/>
            <a:ext cx="1191389" cy="2564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+mj-ea"/>
                <a:ea typeface="+mj-ea"/>
              </a:rPr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278878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21E24177-4D4B-493D-B3F0-C1990D9C2FF1}"/>
              </a:ext>
            </a:extLst>
          </p:cNvPr>
          <p:cNvSpPr/>
          <p:nvPr/>
        </p:nvSpPr>
        <p:spPr bwMode="auto">
          <a:xfrm>
            <a:off x="3202085" y="402919"/>
            <a:ext cx="273985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案例一：由文字构成球体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96B9FB8-F444-44A9-AE4B-E86A66924C22}"/>
              </a:ext>
            </a:extLst>
          </p:cNvPr>
          <p:cNvCxnSpPr/>
          <p:nvPr/>
        </p:nvCxnSpPr>
        <p:spPr>
          <a:xfrm>
            <a:off x="4397114" y="942683"/>
            <a:ext cx="3048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C5C3B9CD-08B1-4D01-ABC3-17B8FE1B5E8E}"/>
              </a:ext>
            </a:extLst>
          </p:cNvPr>
          <p:cNvSpPr/>
          <p:nvPr/>
        </p:nvSpPr>
        <p:spPr>
          <a:xfrm>
            <a:off x="3682634" y="1266021"/>
            <a:ext cx="5390147" cy="2511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9487780-F099-4682-9E10-90E54BE4D022}"/>
              </a:ext>
            </a:extLst>
          </p:cNvPr>
          <p:cNvSpPr/>
          <p:nvPr/>
        </p:nvSpPr>
        <p:spPr>
          <a:xfrm>
            <a:off x="546221" y="4089271"/>
            <a:ext cx="7841694" cy="30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rgbClr val="565656"/>
                </a:solidFill>
              </a:rPr>
              <a:t>• </a:t>
            </a:r>
            <a:r>
              <a:rPr lang="zh-CN" altLang="en-US" sz="1050" dirty="0">
                <a:solidFill>
                  <a:srgbClr val="565656"/>
                </a:solidFill>
              </a:rPr>
              <a:t>来源</a:t>
            </a:r>
            <a:r>
              <a:rPr lang="en-US" altLang="zh-CN" sz="1050" dirty="0">
                <a:solidFill>
                  <a:srgbClr val="565656"/>
                </a:solidFill>
              </a:rPr>
              <a:t>/</a:t>
            </a:r>
            <a:r>
              <a:rPr lang="zh-CN" altLang="en-US" sz="1050" dirty="0">
                <a:solidFill>
                  <a:srgbClr val="565656"/>
                </a:solidFill>
              </a:rPr>
              <a:t>出处：</a:t>
            </a:r>
            <a:r>
              <a:rPr lang="en-US" altLang="zh-CN" sz="1050" dirty="0">
                <a:hlinkClick r:id="rId2"/>
              </a:rPr>
              <a:t>Processing </a:t>
            </a:r>
            <a:r>
              <a:rPr lang="zh-CN" altLang="en-US" sz="1050" dirty="0">
                <a:hlinkClick r:id="rId2"/>
              </a:rPr>
              <a:t>案例 </a:t>
            </a:r>
            <a:r>
              <a:rPr lang="en-US" altLang="zh-CN" sz="1050" dirty="0">
                <a:hlinkClick r:id="rId2"/>
              </a:rPr>
              <a:t>| </a:t>
            </a:r>
            <a:r>
              <a:rPr lang="zh-CN" altLang="en-US" sz="1050" dirty="0">
                <a:hlinkClick r:id="rId2"/>
              </a:rPr>
              <a:t>由文字构成的球体</a:t>
            </a:r>
            <a:r>
              <a:rPr lang="en-US" altLang="zh-CN" sz="1050" dirty="0">
                <a:hlinkClick r:id="rId2"/>
              </a:rPr>
              <a:t>_</a:t>
            </a:r>
            <a:r>
              <a:rPr lang="zh-CN" altLang="en-US" sz="1050" dirty="0">
                <a:hlinkClick r:id="rId2"/>
              </a:rPr>
              <a:t>小小酥梨的博客</a:t>
            </a:r>
            <a:r>
              <a:rPr lang="en-US" altLang="zh-CN" sz="1050" dirty="0">
                <a:hlinkClick r:id="rId2"/>
              </a:rPr>
              <a:t>-CSDN</a:t>
            </a:r>
            <a:r>
              <a:rPr lang="zh-CN" altLang="en-US" sz="1050" dirty="0">
                <a:hlinkClick r:id="rId2"/>
              </a:rPr>
              <a:t>博客</a:t>
            </a:r>
            <a:endParaRPr lang="zh-CN" altLang="en-US" sz="1050" dirty="0">
              <a:solidFill>
                <a:srgbClr val="565656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4C0C0DA-F486-4153-B0EB-9E55C549C209}"/>
              </a:ext>
            </a:extLst>
          </p:cNvPr>
          <p:cNvSpPr/>
          <p:nvPr/>
        </p:nvSpPr>
        <p:spPr>
          <a:xfrm>
            <a:off x="3774440" y="1436454"/>
            <a:ext cx="5206533" cy="2248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项目名称：</a:t>
            </a:r>
            <a:r>
              <a:rPr lang="zh-CN" altLang="en-US" sz="1050" dirty="0">
                <a:solidFill>
                  <a:schemeClr val="bg1"/>
                </a:solidFill>
              </a:rPr>
              <a:t>旋转彩虹球</a:t>
            </a: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作者</a:t>
            </a:r>
            <a:r>
              <a:rPr lang="en-US" altLang="zh-CN" sz="1050" b="1" dirty="0">
                <a:solidFill>
                  <a:schemeClr val="bg1"/>
                </a:solidFill>
              </a:rPr>
              <a:t>/</a:t>
            </a:r>
            <a:r>
              <a:rPr lang="zh-CN" altLang="en-US" sz="1050" b="1" dirty="0">
                <a:solidFill>
                  <a:schemeClr val="bg1"/>
                </a:solidFill>
              </a:rPr>
              <a:t>艺术家名称：</a:t>
            </a:r>
            <a:r>
              <a:rPr lang="zh-CN" altLang="en-US" sz="1050" dirty="0">
                <a:solidFill>
                  <a:schemeClr val="bg1"/>
                </a:solidFill>
              </a:rPr>
              <a:t>小小酥梨</a:t>
            </a: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概要描述：</a:t>
            </a:r>
            <a:endParaRPr lang="en-US" altLang="zh-CN" sz="105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      首先在</a:t>
            </a:r>
            <a:r>
              <a:rPr lang="en-US" altLang="zh-CN" sz="1050" dirty="0">
                <a:solidFill>
                  <a:schemeClr val="bg1"/>
                </a:solidFill>
              </a:rPr>
              <a:t>setup</a:t>
            </a:r>
            <a:r>
              <a:rPr lang="zh-CN" altLang="en-US" sz="1050" dirty="0">
                <a:solidFill>
                  <a:schemeClr val="bg1"/>
                </a:solidFill>
              </a:rPr>
              <a:t>函数中将作品设置成</a:t>
            </a:r>
            <a:r>
              <a:rPr lang="en-US" altLang="zh-CN" sz="1050" dirty="0">
                <a:solidFill>
                  <a:schemeClr val="bg1"/>
                </a:solidFill>
              </a:rPr>
              <a:t>3D</a:t>
            </a:r>
            <a:r>
              <a:rPr lang="zh-CN" altLang="en-US" sz="1050" dirty="0">
                <a:solidFill>
                  <a:schemeClr val="bg1"/>
                </a:solidFill>
              </a:rPr>
              <a:t>模式，同时初始化一个球体，利用</a:t>
            </a:r>
            <a:r>
              <a:rPr lang="en-US" altLang="zh-CN" sz="1050" dirty="0">
                <a:solidFill>
                  <a:schemeClr val="bg1"/>
                </a:solidFill>
              </a:rPr>
              <a:t>draw</a:t>
            </a:r>
            <a:r>
              <a:rPr lang="zh-CN" altLang="en-US" sz="1050" dirty="0">
                <a:solidFill>
                  <a:schemeClr val="bg1"/>
                </a:solidFill>
              </a:rPr>
              <a:t>函数中对这个球进行更新和绘制。然后用</a:t>
            </a:r>
            <a:r>
              <a:rPr lang="en-US" altLang="zh-CN" sz="1050" dirty="0">
                <a:solidFill>
                  <a:schemeClr val="bg1"/>
                </a:solidFill>
              </a:rPr>
              <a:t>update</a:t>
            </a:r>
            <a:r>
              <a:rPr lang="zh-CN" altLang="en-US" sz="1050" dirty="0">
                <a:solidFill>
                  <a:schemeClr val="bg1"/>
                </a:solidFill>
              </a:rPr>
              <a:t>函数对球体进行旋转，</a:t>
            </a:r>
            <a:r>
              <a:rPr lang="en-US" altLang="zh-CN" sz="1050" dirty="0">
                <a:solidFill>
                  <a:schemeClr val="bg1"/>
                </a:solidFill>
              </a:rPr>
              <a:t>display</a:t>
            </a:r>
            <a:r>
              <a:rPr lang="zh-CN" altLang="en-US" sz="1050" dirty="0">
                <a:solidFill>
                  <a:schemeClr val="bg1"/>
                </a:solidFill>
              </a:rPr>
              <a:t>函数将球体绘制在屏幕上，最后在球体上取一些点，然后在这些点绘制相应的文字符号，利用</a:t>
            </a:r>
            <a:r>
              <a:rPr lang="en-US" altLang="zh-CN" sz="1050" dirty="0">
                <a:solidFill>
                  <a:schemeClr val="bg1"/>
                </a:solidFill>
              </a:rPr>
              <a:t>offset</a:t>
            </a:r>
            <a:r>
              <a:rPr lang="zh-CN" altLang="en-US" sz="1050" dirty="0">
                <a:solidFill>
                  <a:schemeClr val="bg1"/>
                </a:solidFill>
              </a:rPr>
              <a:t>让同一个角度的点有一个向上或者向下的偏移，让它们不再同一条水平线上，形成错落有致的效果。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bg1"/>
              </a:solidFill>
            </a:endParaRPr>
          </a:p>
        </p:txBody>
      </p:sp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F7C1253A-0045-48BE-8D0D-A7E745285C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08" y="1266020"/>
            <a:ext cx="2845196" cy="2511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10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21E24177-4D4B-493D-B3F0-C1990D9C2FF1}"/>
              </a:ext>
            </a:extLst>
          </p:cNvPr>
          <p:cNvSpPr/>
          <p:nvPr/>
        </p:nvSpPr>
        <p:spPr bwMode="auto">
          <a:xfrm>
            <a:off x="2447328" y="402919"/>
            <a:ext cx="424936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案例二：基于 </a:t>
            </a:r>
            <a:r>
              <a:rPr lang="en-US" altLang="zh-CN" sz="18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Processing </a:t>
            </a:r>
            <a:r>
              <a:rPr lang="zh-CN" altLang="en-US" sz="18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的文字粒子特效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96B9FB8-F444-44A9-AE4B-E86A66924C22}"/>
              </a:ext>
            </a:extLst>
          </p:cNvPr>
          <p:cNvCxnSpPr/>
          <p:nvPr/>
        </p:nvCxnSpPr>
        <p:spPr>
          <a:xfrm>
            <a:off x="4397114" y="942683"/>
            <a:ext cx="3048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C5C3B9CD-08B1-4D01-ABC3-17B8FE1B5E8E}"/>
              </a:ext>
            </a:extLst>
          </p:cNvPr>
          <p:cNvSpPr/>
          <p:nvPr/>
        </p:nvSpPr>
        <p:spPr>
          <a:xfrm>
            <a:off x="4467069" y="1436453"/>
            <a:ext cx="4605712" cy="20187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9487780-F099-4682-9E10-90E54BE4D022}"/>
              </a:ext>
            </a:extLst>
          </p:cNvPr>
          <p:cNvSpPr/>
          <p:nvPr/>
        </p:nvSpPr>
        <p:spPr>
          <a:xfrm>
            <a:off x="628667" y="4046255"/>
            <a:ext cx="7841694" cy="30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rgbClr val="565656"/>
                </a:solidFill>
              </a:rPr>
              <a:t>• </a:t>
            </a:r>
            <a:r>
              <a:rPr lang="zh-CN" altLang="en-US" sz="1050" dirty="0">
                <a:solidFill>
                  <a:srgbClr val="565656"/>
                </a:solidFill>
              </a:rPr>
              <a:t>来源</a:t>
            </a:r>
            <a:r>
              <a:rPr lang="en-US" altLang="zh-CN" sz="1050" dirty="0">
                <a:solidFill>
                  <a:srgbClr val="565656"/>
                </a:solidFill>
              </a:rPr>
              <a:t>/</a:t>
            </a:r>
            <a:r>
              <a:rPr lang="zh-CN" altLang="en-US" sz="1050" dirty="0">
                <a:solidFill>
                  <a:srgbClr val="565656"/>
                </a:solidFill>
              </a:rPr>
              <a:t>出处：</a:t>
            </a:r>
            <a:r>
              <a:rPr lang="zh-CN" altLang="en-US" sz="1050" dirty="0">
                <a:hlinkClick r:id="rId4"/>
              </a:rPr>
              <a:t>基于 </a:t>
            </a:r>
            <a:r>
              <a:rPr lang="en-US" altLang="zh-CN" sz="1050" dirty="0">
                <a:hlinkClick r:id="rId4"/>
              </a:rPr>
              <a:t>Processing </a:t>
            </a:r>
            <a:r>
              <a:rPr lang="zh-CN" altLang="en-US" sz="1050" dirty="0">
                <a:hlinkClick r:id="rId4"/>
              </a:rPr>
              <a:t>的文字粒子特效 系统</a:t>
            </a:r>
            <a:r>
              <a:rPr lang="en-US" altLang="zh-CN" sz="1050" dirty="0">
                <a:hlinkClick r:id="rId4"/>
              </a:rPr>
              <a:t>_</a:t>
            </a:r>
            <a:r>
              <a:rPr lang="zh-CN" altLang="en-US" sz="1050" dirty="0">
                <a:hlinkClick r:id="rId4"/>
              </a:rPr>
              <a:t>发光的猴子</a:t>
            </a:r>
            <a:r>
              <a:rPr lang="en-US" altLang="zh-CN" sz="1050" dirty="0">
                <a:hlinkClick r:id="rId4"/>
              </a:rPr>
              <a:t>-CSDN</a:t>
            </a:r>
            <a:r>
              <a:rPr lang="zh-CN" altLang="en-US" sz="1050" dirty="0">
                <a:hlinkClick r:id="rId4"/>
              </a:rPr>
              <a:t>博客</a:t>
            </a:r>
            <a:endParaRPr lang="zh-CN" altLang="en-US" sz="1050" dirty="0">
              <a:solidFill>
                <a:srgbClr val="565656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4C0C0DA-F486-4153-B0EB-9E55C549C209}"/>
              </a:ext>
            </a:extLst>
          </p:cNvPr>
          <p:cNvSpPr/>
          <p:nvPr/>
        </p:nvSpPr>
        <p:spPr>
          <a:xfrm>
            <a:off x="4572000" y="1606886"/>
            <a:ext cx="3908019" cy="15209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项目名称：文字粒子</a:t>
            </a:r>
            <a:endParaRPr lang="zh-CN" altLang="en-US" sz="105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作者</a:t>
            </a:r>
            <a:r>
              <a:rPr lang="en-US" altLang="zh-CN" sz="1050" b="1" dirty="0">
                <a:solidFill>
                  <a:schemeClr val="bg1"/>
                </a:solidFill>
              </a:rPr>
              <a:t>/</a:t>
            </a:r>
            <a:r>
              <a:rPr lang="zh-CN" altLang="en-US" sz="1050" b="1" dirty="0">
                <a:solidFill>
                  <a:schemeClr val="bg1"/>
                </a:solidFill>
              </a:rPr>
              <a:t>艺术家名称：</a:t>
            </a:r>
            <a:r>
              <a:rPr lang="en-US" altLang="zh-CN" sz="1050" dirty="0" err="1">
                <a:solidFill>
                  <a:schemeClr val="bg1"/>
                </a:solidFill>
              </a:rPr>
              <a:t>GreenBananaaa</a:t>
            </a:r>
            <a:endParaRPr lang="zh-CN" altLang="en-US" sz="105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概要描述：</a:t>
            </a:r>
            <a:endParaRPr lang="en-US" altLang="zh-CN" sz="105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利用方形和圆形粒子组成文字，通过控制粒子形态（大小</a:t>
            </a:r>
            <a:r>
              <a:rPr lang="en-US" altLang="zh-CN" sz="1050" dirty="0">
                <a:solidFill>
                  <a:schemeClr val="bg1"/>
                </a:solidFill>
              </a:rPr>
              <a:t>/</a:t>
            </a:r>
            <a:r>
              <a:rPr lang="zh-CN" altLang="en-US" sz="1050" dirty="0">
                <a:solidFill>
                  <a:schemeClr val="bg1"/>
                </a:solidFill>
              </a:rPr>
              <a:t>周期</a:t>
            </a:r>
            <a:r>
              <a:rPr lang="en-US" altLang="zh-CN" sz="1050" dirty="0">
                <a:solidFill>
                  <a:schemeClr val="bg1"/>
                </a:solidFill>
              </a:rPr>
              <a:t>/</a:t>
            </a:r>
            <a:r>
              <a:rPr lang="zh-CN" altLang="en-US" sz="1050" dirty="0">
                <a:solidFill>
                  <a:schemeClr val="bg1"/>
                </a:solidFill>
              </a:rPr>
              <a:t>相位</a:t>
            </a:r>
            <a:r>
              <a:rPr lang="en-US" altLang="zh-CN" sz="1050" dirty="0">
                <a:solidFill>
                  <a:schemeClr val="bg1"/>
                </a:solidFill>
              </a:rPr>
              <a:t>/</a:t>
            </a:r>
            <a:r>
              <a:rPr lang="zh-CN" altLang="en-US" sz="1050" dirty="0">
                <a:solidFill>
                  <a:schemeClr val="bg1"/>
                </a:solidFill>
              </a:rPr>
              <a:t>半径）和多种粒子效果（追随，游走等），以及根据音乐波形震动，形成丰富的效果。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pic>
        <p:nvPicPr>
          <p:cNvPr id="2" name="屏幕录制 1">
            <a:hlinkClick r:id="" action="ppaction://media"/>
            <a:extLst>
              <a:ext uri="{FF2B5EF4-FFF2-40B4-BE49-F238E27FC236}">
                <a16:creationId xmlns:a16="http://schemas.microsoft.com/office/drawing/2014/main" id="{D3E8CD50-0007-4710-80AF-0EF7B5F4B3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4527" y="1436454"/>
            <a:ext cx="3893977" cy="201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6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31"/>
    </mc:Choice>
    <mc:Fallback xmlns="">
      <p:transition spd="slow" advTm="634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21E24177-4D4B-493D-B3F0-C1990D9C2FF1}"/>
              </a:ext>
            </a:extLst>
          </p:cNvPr>
          <p:cNvSpPr/>
          <p:nvPr/>
        </p:nvSpPr>
        <p:spPr bwMode="auto">
          <a:xfrm>
            <a:off x="3426506" y="402919"/>
            <a:ext cx="229101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案例三：</a:t>
            </a:r>
            <a:r>
              <a:rPr lang="en-US" altLang="zh-CN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3D</a:t>
            </a:r>
            <a:r>
              <a:rPr lang="zh-CN" altLang="en-US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抽象广告</a:t>
            </a:r>
            <a:endParaRPr lang="zh-CN" altLang="en-US" sz="1800" kern="100" dirty="0">
              <a:solidFill>
                <a:schemeClr val="accent1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96B9FB8-F444-44A9-AE4B-E86A66924C22}"/>
              </a:ext>
            </a:extLst>
          </p:cNvPr>
          <p:cNvCxnSpPr/>
          <p:nvPr/>
        </p:nvCxnSpPr>
        <p:spPr>
          <a:xfrm>
            <a:off x="4397114" y="942683"/>
            <a:ext cx="3048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C5C3B9CD-08B1-4D01-ABC3-17B8FE1B5E8E}"/>
              </a:ext>
            </a:extLst>
          </p:cNvPr>
          <p:cNvSpPr/>
          <p:nvPr/>
        </p:nvSpPr>
        <p:spPr>
          <a:xfrm>
            <a:off x="4939259" y="1254784"/>
            <a:ext cx="3878690" cy="2511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9487780-F099-4682-9E10-90E54BE4D022}"/>
              </a:ext>
            </a:extLst>
          </p:cNvPr>
          <p:cNvSpPr/>
          <p:nvPr/>
        </p:nvSpPr>
        <p:spPr>
          <a:xfrm>
            <a:off x="781067" y="4093279"/>
            <a:ext cx="7841694" cy="30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rgbClr val="565656"/>
                </a:solidFill>
              </a:rPr>
              <a:t>• </a:t>
            </a:r>
            <a:r>
              <a:rPr lang="zh-CN" altLang="en-US" sz="1050" dirty="0">
                <a:solidFill>
                  <a:srgbClr val="565656"/>
                </a:solidFill>
              </a:rPr>
              <a:t>来源</a:t>
            </a:r>
            <a:r>
              <a:rPr lang="en-US" altLang="zh-CN" sz="1050" dirty="0">
                <a:solidFill>
                  <a:srgbClr val="565656"/>
                </a:solidFill>
              </a:rPr>
              <a:t>/</a:t>
            </a:r>
            <a:r>
              <a:rPr lang="zh-CN" altLang="en-US" sz="1050" dirty="0">
                <a:solidFill>
                  <a:srgbClr val="565656"/>
                </a:solidFill>
              </a:rPr>
              <a:t>出处：</a:t>
            </a:r>
            <a:r>
              <a:rPr lang="en-US" altLang="zh-CN" sz="1050" dirty="0">
                <a:hlinkClick r:id="rId2"/>
              </a:rPr>
              <a:t>3D typography quote experiment Chris </a:t>
            </a:r>
            <a:r>
              <a:rPr lang="en-US" altLang="zh-CN" sz="1050" dirty="0" err="1">
                <a:hlinkClick r:id="rId2"/>
              </a:rPr>
              <a:t>LaBrooy</a:t>
            </a:r>
            <a:r>
              <a:rPr lang="en-US" altLang="zh-CN" sz="1050" dirty="0">
                <a:hlinkClick r:id="rId2"/>
              </a:rPr>
              <a:t> | </a:t>
            </a:r>
            <a:r>
              <a:rPr lang="en-US" altLang="zh-CN" sz="1050" dirty="0" err="1">
                <a:hlinkClick r:id="rId2"/>
              </a:rPr>
              <a:t>Partfaliaz</a:t>
            </a:r>
            <a:endParaRPr lang="zh-CN" altLang="en-US" sz="1050" dirty="0">
              <a:solidFill>
                <a:srgbClr val="565656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4C0C0DA-F486-4153-B0EB-9E55C549C209}"/>
              </a:ext>
            </a:extLst>
          </p:cNvPr>
          <p:cNvSpPr/>
          <p:nvPr/>
        </p:nvSpPr>
        <p:spPr>
          <a:xfrm>
            <a:off x="5161031" y="1472606"/>
            <a:ext cx="3540759" cy="2075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项目名称：</a:t>
            </a:r>
            <a:r>
              <a:rPr lang="en-US" altLang="zh-CN" sz="1050" b="1" dirty="0">
                <a:solidFill>
                  <a:schemeClr val="bg1"/>
                </a:solidFill>
              </a:rPr>
              <a:t> </a:t>
            </a:r>
            <a:r>
              <a:rPr lang="en-US" altLang="zh-CN" sz="1200" b="1" dirty="0">
                <a:solidFill>
                  <a:schemeClr val="bg1"/>
                </a:solidFill>
              </a:rPr>
              <a:t>City Collage Digital Documentary Drawings</a:t>
            </a:r>
            <a:endParaRPr lang="en-US" altLang="zh-CN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作者</a:t>
            </a:r>
            <a:r>
              <a:rPr lang="en-US" altLang="zh-CN" sz="1050" b="1" dirty="0">
                <a:solidFill>
                  <a:schemeClr val="bg1"/>
                </a:solidFill>
              </a:rPr>
              <a:t>/</a:t>
            </a:r>
            <a:r>
              <a:rPr lang="zh-CN" altLang="en-US" sz="1050" b="1" dirty="0">
                <a:solidFill>
                  <a:schemeClr val="bg1"/>
                </a:solidFill>
              </a:rPr>
              <a:t>艺术家名称：</a:t>
            </a:r>
            <a:r>
              <a:rPr lang="en-US" altLang="zh-CN" sz="1200" dirty="0">
                <a:solidFill>
                  <a:schemeClr val="bg1"/>
                </a:solidFill>
              </a:rPr>
              <a:t>Chris </a:t>
            </a:r>
            <a:r>
              <a:rPr lang="en-US" altLang="zh-CN" sz="1200" dirty="0" err="1">
                <a:solidFill>
                  <a:schemeClr val="bg1"/>
                </a:solidFill>
              </a:rPr>
              <a:t>LaBrooy</a:t>
            </a:r>
            <a:endParaRPr lang="en-US" altLang="zh-CN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概要描述：</a:t>
            </a:r>
            <a:endParaRPr lang="en-US" altLang="zh-CN" sz="105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      </a:t>
            </a:r>
            <a:r>
              <a:rPr lang="en-US" altLang="zh-CN" sz="1050" dirty="0">
                <a:solidFill>
                  <a:schemeClr val="bg1"/>
                </a:solidFill>
              </a:rPr>
              <a:t>Chris </a:t>
            </a:r>
            <a:r>
              <a:rPr lang="en-US" altLang="zh-CN" sz="1050" dirty="0" err="1">
                <a:solidFill>
                  <a:schemeClr val="bg1"/>
                </a:solidFill>
              </a:rPr>
              <a:t>LaBrooy</a:t>
            </a:r>
            <a:r>
              <a:rPr lang="zh-CN" altLang="en-US" sz="1050" dirty="0">
                <a:solidFill>
                  <a:schemeClr val="bg1"/>
                </a:solidFill>
              </a:rPr>
              <a:t>是一位来自苏格兰的平面设计师和插画家，他利用</a:t>
            </a:r>
            <a:r>
              <a:rPr lang="en-US" altLang="zh-CN" sz="1050" dirty="0">
                <a:solidFill>
                  <a:schemeClr val="bg1"/>
                </a:solidFill>
              </a:rPr>
              <a:t>3D</a:t>
            </a:r>
            <a:r>
              <a:rPr lang="zh-CN" altLang="en-US" sz="1050" dirty="0">
                <a:solidFill>
                  <a:schemeClr val="bg1"/>
                </a:solidFill>
              </a:rPr>
              <a:t>的形式排版文字，字体有时与其他物体混合在一起，创造出令人印象深刻的多彩构图，用一种令人耳目一新的方式来表达熟悉的语录。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bg1"/>
              </a:solidFill>
            </a:endParaRPr>
          </a:p>
        </p:txBody>
      </p:sp>
      <p:pic>
        <p:nvPicPr>
          <p:cNvPr id="3074" name="Picture 2" descr="25张以文字排版为主的海报设计- 2">
            <a:extLst>
              <a:ext uri="{FF2B5EF4-FFF2-40B4-BE49-F238E27FC236}">
                <a16:creationId xmlns:a16="http://schemas.microsoft.com/office/drawing/2014/main" id="{D1B01C4D-AD3B-448F-BAB6-401CEAFA4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734" y="1254783"/>
            <a:ext cx="1793014" cy="251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3D typography quote experiment Chris LaBrooy">
            <a:extLst>
              <a:ext uri="{FF2B5EF4-FFF2-40B4-BE49-F238E27FC236}">
                <a16:creationId xmlns:a16="http://schemas.microsoft.com/office/drawing/2014/main" id="{8A7B0839-7655-4850-A4FC-ACEDF6C53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746" y="1254783"/>
            <a:ext cx="1793011" cy="251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719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59AFF4-B3B1-4BE9-86D6-FB9923BD62D6}"/>
              </a:ext>
            </a:extLst>
          </p:cNvPr>
          <p:cNvGrpSpPr/>
          <p:nvPr/>
        </p:nvGrpSpPr>
        <p:grpSpPr>
          <a:xfrm>
            <a:off x="1" y="0"/>
            <a:ext cx="9144000" cy="5143500"/>
            <a:chOff x="-2888624" y="0"/>
            <a:chExt cx="11501603" cy="5143500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B4A66AD2-9B76-4721-8DB3-61CABC6D32FC}"/>
                </a:ext>
              </a:extLst>
            </p:cNvPr>
            <p:cNvSpPr/>
            <p:nvPr/>
          </p:nvSpPr>
          <p:spPr>
            <a:xfrm>
              <a:off x="2857242" y="0"/>
              <a:ext cx="2882803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D7844A3-6106-4E94-884B-8556E637BE61}"/>
                </a:ext>
              </a:extLst>
            </p:cNvPr>
            <p:cNvSpPr/>
            <p:nvPr/>
          </p:nvSpPr>
          <p:spPr>
            <a:xfrm>
              <a:off x="5730176" y="0"/>
              <a:ext cx="2882803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B2831A4-F7FF-4129-930A-9E0AC1F8E206}"/>
                </a:ext>
              </a:extLst>
            </p:cNvPr>
            <p:cNvSpPr/>
            <p:nvPr/>
          </p:nvSpPr>
          <p:spPr>
            <a:xfrm>
              <a:off x="-15691" y="0"/>
              <a:ext cx="2882803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9AFA2AB6-8829-4ADB-A947-75708AE87BF2}"/>
                </a:ext>
              </a:extLst>
            </p:cNvPr>
            <p:cNvSpPr/>
            <p:nvPr/>
          </p:nvSpPr>
          <p:spPr>
            <a:xfrm>
              <a:off x="-2888624" y="0"/>
              <a:ext cx="2882803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DEDD789-E091-4461-8559-30EFD46EDDE8}"/>
              </a:ext>
            </a:extLst>
          </p:cNvPr>
          <p:cNvSpPr/>
          <p:nvPr/>
        </p:nvSpPr>
        <p:spPr>
          <a:xfrm>
            <a:off x="0" y="655782"/>
            <a:ext cx="9144000" cy="369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711F09A-0BA5-4A91-820C-1DED0B190A5E}"/>
              </a:ext>
            </a:extLst>
          </p:cNvPr>
          <p:cNvSpPr/>
          <p:nvPr/>
        </p:nvSpPr>
        <p:spPr bwMode="auto">
          <a:xfrm>
            <a:off x="3197422" y="1949881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个人作品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47F78AB-2F20-480A-AE8F-F1F5E89D2833}"/>
              </a:ext>
            </a:extLst>
          </p:cNvPr>
          <p:cNvSpPr/>
          <p:nvPr/>
        </p:nvSpPr>
        <p:spPr>
          <a:xfrm>
            <a:off x="3822574" y="3406624"/>
            <a:ext cx="1191389" cy="2564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+mj-ea"/>
                <a:ea typeface="+mj-ea"/>
              </a:rPr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2108319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21E24177-4D4B-493D-B3F0-C1990D9C2FF1}"/>
              </a:ext>
            </a:extLst>
          </p:cNvPr>
          <p:cNvSpPr/>
          <p:nvPr/>
        </p:nvSpPr>
        <p:spPr bwMode="auto">
          <a:xfrm>
            <a:off x="4018013" y="402919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kern="100" dirty="0">
                <a:solidFill>
                  <a:schemeClr val="accent1"/>
                </a:solidFill>
                <a:latin typeface="+mj-ea"/>
                <a:ea typeface="+mj-ea"/>
                <a:cs typeface="Times New Roman" panose="02020603050405020304" pitchFamily="18" charset="0"/>
              </a:rPr>
              <a:t>个人作品</a:t>
            </a:r>
            <a:endParaRPr lang="zh-CN" altLang="en-US" sz="1800" kern="100" dirty="0">
              <a:solidFill>
                <a:schemeClr val="accent1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96B9FB8-F444-44A9-AE4B-E86A66924C22}"/>
              </a:ext>
            </a:extLst>
          </p:cNvPr>
          <p:cNvCxnSpPr/>
          <p:nvPr/>
        </p:nvCxnSpPr>
        <p:spPr>
          <a:xfrm>
            <a:off x="4397114" y="942683"/>
            <a:ext cx="3048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C5C3B9CD-08B1-4D01-ABC3-17B8FE1B5E8E}"/>
              </a:ext>
            </a:extLst>
          </p:cNvPr>
          <p:cNvSpPr/>
          <p:nvPr/>
        </p:nvSpPr>
        <p:spPr>
          <a:xfrm>
            <a:off x="3682634" y="1266021"/>
            <a:ext cx="5390147" cy="2511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E9487780-F099-4682-9E10-90E54BE4D022}"/>
              </a:ext>
            </a:extLst>
          </p:cNvPr>
          <p:cNvSpPr/>
          <p:nvPr/>
        </p:nvSpPr>
        <p:spPr>
          <a:xfrm>
            <a:off x="546221" y="4089271"/>
            <a:ext cx="7841694" cy="30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rgbClr val="565656"/>
                </a:solidFill>
              </a:rPr>
              <a:t>• </a:t>
            </a:r>
            <a:r>
              <a:rPr lang="zh-CN" altLang="en-US" sz="1050" dirty="0">
                <a:solidFill>
                  <a:srgbClr val="565656"/>
                </a:solidFill>
              </a:rPr>
              <a:t>源代码：</a:t>
            </a:r>
            <a:r>
              <a:rPr lang="en-US" altLang="zh-CN" sz="1050" dirty="0">
                <a:hlinkClick r:id="rId2"/>
              </a:rPr>
              <a:t> work/</a:t>
            </a:r>
            <a:r>
              <a:rPr lang="zh-CN" altLang="en-US" sz="1050" dirty="0">
                <a:hlinkClick r:id="rId2"/>
              </a:rPr>
              <a:t>文本可视化 </a:t>
            </a:r>
            <a:r>
              <a:rPr lang="en-US" altLang="zh-CN" sz="1050" dirty="0">
                <a:hlinkClick r:id="rId2"/>
              </a:rPr>
              <a:t>at main · </a:t>
            </a:r>
            <a:r>
              <a:rPr lang="en-US" altLang="zh-CN" sz="1050" dirty="0" err="1">
                <a:hlinkClick r:id="rId2"/>
              </a:rPr>
              <a:t>yiyiying</a:t>
            </a:r>
            <a:r>
              <a:rPr lang="en-US" altLang="zh-CN" sz="1050" dirty="0">
                <a:hlinkClick r:id="rId2"/>
              </a:rPr>
              <a:t>/work (github.com)</a:t>
            </a:r>
            <a:endParaRPr lang="zh-CN" altLang="en-US" sz="1050" dirty="0">
              <a:solidFill>
                <a:srgbClr val="565656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4C0C0DA-F486-4153-B0EB-9E55C549C209}"/>
              </a:ext>
            </a:extLst>
          </p:cNvPr>
          <p:cNvSpPr/>
          <p:nvPr/>
        </p:nvSpPr>
        <p:spPr>
          <a:xfrm>
            <a:off x="3774440" y="1436454"/>
            <a:ext cx="4237803" cy="1763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题目：</a:t>
            </a:r>
            <a:endParaRPr lang="en-US" altLang="zh-CN" sz="105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      </a:t>
            </a:r>
            <a:r>
              <a:rPr lang="en-US" altLang="zh-CN" sz="1050" dirty="0">
                <a:solidFill>
                  <a:schemeClr val="bg1"/>
                </a:solidFill>
              </a:rPr>
              <a:t>M&amp;M’s </a:t>
            </a:r>
            <a:r>
              <a:rPr lang="zh-CN" altLang="en-US" sz="1050" dirty="0">
                <a:solidFill>
                  <a:schemeClr val="bg1"/>
                </a:solidFill>
              </a:rPr>
              <a:t>巧克力豆</a:t>
            </a:r>
          </a:p>
          <a:p>
            <a:pPr>
              <a:lnSpc>
                <a:spcPct val="150000"/>
              </a:lnSpc>
            </a:pPr>
            <a:r>
              <a:rPr lang="en-US" altLang="zh-CN" sz="1050" b="1" dirty="0">
                <a:solidFill>
                  <a:schemeClr val="bg1"/>
                </a:solidFill>
              </a:rPr>
              <a:t>• </a:t>
            </a:r>
            <a:r>
              <a:rPr lang="zh-CN" altLang="en-US" sz="1050" b="1" dirty="0">
                <a:solidFill>
                  <a:schemeClr val="bg1"/>
                </a:solidFill>
              </a:rPr>
              <a:t>结构设计说明：</a:t>
            </a:r>
            <a:endParaRPr lang="en-US" altLang="zh-CN" sz="105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      基于</a:t>
            </a:r>
            <a:r>
              <a:rPr lang="en-US" altLang="zh-CN" sz="1050" dirty="0">
                <a:solidFill>
                  <a:schemeClr val="bg1"/>
                </a:solidFill>
              </a:rPr>
              <a:t>M&amp;M‘s</a:t>
            </a:r>
            <a:r>
              <a:rPr lang="zh-CN" altLang="en-US" sz="1050" dirty="0">
                <a:solidFill>
                  <a:schemeClr val="bg1"/>
                </a:solidFill>
              </a:rPr>
              <a:t>字形的轮廓，随机画出一个个随机的圆，颜色值控制在一定范围内，最终用一个个小圆拼出</a:t>
            </a:r>
            <a:r>
              <a:rPr lang="en-US" altLang="zh-CN" sz="1050" dirty="0">
                <a:solidFill>
                  <a:schemeClr val="bg1"/>
                </a:solidFill>
              </a:rPr>
              <a:t>M&amp;M’s</a:t>
            </a:r>
            <a:r>
              <a:rPr lang="zh-CN" altLang="en-US" sz="1050" dirty="0">
                <a:solidFill>
                  <a:schemeClr val="bg1"/>
                </a:solidFill>
              </a:rPr>
              <a:t>字形，营造出用巧克力豆拼出</a:t>
            </a:r>
            <a:r>
              <a:rPr lang="en-US" altLang="zh-CN" sz="1050" dirty="0">
                <a:solidFill>
                  <a:schemeClr val="bg1"/>
                </a:solidFill>
              </a:rPr>
              <a:t>M&amp;M’s</a:t>
            </a:r>
            <a:r>
              <a:rPr lang="zh-CN" altLang="en-US" sz="1050" dirty="0">
                <a:solidFill>
                  <a:schemeClr val="bg1"/>
                </a:solidFill>
              </a:rPr>
              <a:t>的感觉。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D89406-70A7-49D6-89E2-649B66DD1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22" y="1266022"/>
            <a:ext cx="2511772" cy="251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07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1柔和配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D6A73"/>
      </a:accent1>
      <a:accent2>
        <a:srgbClr val="ECE7E4"/>
      </a:accent2>
      <a:accent3>
        <a:srgbClr val="D6CBC9"/>
      </a:accent3>
      <a:accent4>
        <a:srgbClr val="A59D9A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汉仪大宋简">
      <a:majorFont>
        <a:latin typeface="华文细黑"/>
        <a:ea typeface="汉仪大宋简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2134</TotalTime>
  <Words>439</Words>
  <Application>Microsoft Office PowerPoint</Application>
  <PresentationFormat>全屏显示(16:9)</PresentationFormat>
  <Paragraphs>37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汉仪大宋简</vt:lpstr>
      <vt:lpstr>华文细黑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鲍 瑛莹</cp:lastModifiedBy>
  <cp:revision>87</cp:revision>
  <dcterms:created xsi:type="dcterms:W3CDTF">2019-01-15T03:31:20Z</dcterms:created>
  <dcterms:modified xsi:type="dcterms:W3CDTF">2021-10-17T12:55:47Z</dcterms:modified>
</cp:coreProperties>
</file>

<file path=docProps/thumbnail.jpeg>
</file>